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0" r:id="rId1"/>
  </p:sldMasterIdLst>
  <p:handoutMasterIdLst>
    <p:handoutMasterId r:id="rId12"/>
  </p:handoutMasterIdLst>
  <p:sldIdLst>
    <p:sldId id="256" r:id="rId2"/>
    <p:sldId id="257" r:id="rId3"/>
    <p:sldId id="265" r:id="rId4"/>
    <p:sldId id="263" r:id="rId5"/>
    <p:sldId id="266" r:id="rId6"/>
    <p:sldId id="258" r:id="rId7"/>
    <p:sldId id="259" r:id="rId8"/>
    <p:sldId id="261" r:id="rId9"/>
    <p:sldId id="262" r:id="rId10"/>
    <p:sldId id="267" r:id="rId11"/>
  </p:sldIdLst>
  <p:sldSz cx="12192000" cy="6858000"/>
  <p:notesSz cx="6858000" cy="952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79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79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A1F4F-624A-4C3B-A471-E81490845BBA}" type="datetimeFigureOut">
              <a:rPr lang="en-AU" smtClean="0"/>
              <a:t>22/04/2022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047097"/>
            <a:ext cx="2971800" cy="4779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047097"/>
            <a:ext cx="2971800" cy="4779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A489-2035-4076-AD4C-A1C178FC03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3491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C14-E5DC-D34A-BB5C-15F78106F1B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1D86A8C-7F4C-1646-B98E-B93437ED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7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C14-E5DC-D34A-BB5C-15F78106F1B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1D86A8C-7F4C-1646-B98E-B93437ED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7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C14-E5DC-D34A-BB5C-15F78106F1B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1D86A8C-7F4C-1646-B98E-B93437ED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73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C14-E5DC-D34A-BB5C-15F78106F1B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1D86A8C-7F4C-1646-B98E-B93437EDD28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1589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C14-E5DC-D34A-BB5C-15F78106F1B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1D86A8C-7F4C-1646-B98E-B93437ED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12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C14-E5DC-D34A-BB5C-15F78106F1B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6A8C-7F4C-1646-B98E-B93437ED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83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C14-E5DC-D34A-BB5C-15F78106F1B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6A8C-7F4C-1646-B98E-B93437ED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55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C14-E5DC-D34A-BB5C-15F78106F1B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6A8C-7F4C-1646-B98E-B93437ED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30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D32CC14-E5DC-D34A-BB5C-15F78106F1B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1D86A8C-7F4C-1646-B98E-B93437ED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7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C14-E5DC-D34A-BB5C-15F78106F1B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6A8C-7F4C-1646-B98E-B93437ED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6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C14-E5DC-D34A-BB5C-15F78106F1B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1D86A8C-7F4C-1646-B98E-B93437ED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5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C14-E5DC-D34A-BB5C-15F78106F1B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6A8C-7F4C-1646-B98E-B93437ED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1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C14-E5DC-D34A-BB5C-15F78106F1B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6A8C-7F4C-1646-B98E-B93437ED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22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C14-E5DC-D34A-BB5C-15F78106F1B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6A8C-7F4C-1646-B98E-B93437ED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82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C14-E5DC-D34A-BB5C-15F78106F1B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6A8C-7F4C-1646-B98E-B93437ED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56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C14-E5DC-D34A-BB5C-15F78106F1B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6A8C-7F4C-1646-B98E-B93437ED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23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2CC14-E5DC-D34A-BB5C-15F78106F1B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6A8C-7F4C-1646-B98E-B93437ED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1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2CC14-E5DC-D34A-BB5C-15F78106F1B7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86A8C-7F4C-1646-B98E-B93437EDD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353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EFC95C-F6BB-8D47-888C-E46B3C6607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Gerringong </a:t>
            </a:r>
            <a:r>
              <a:rPr lang="en-US" dirty="0"/>
              <a:t>Bowling &amp; Recreation Club</a:t>
            </a:r>
            <a:br>
              <a:rPr lang="en-US" dirty="0"/>
            </a:br>
            <a:r>
              <a:rPr lang="en-US" dirty="0"/>
              <a:t>Grant Funding </a:t>
            </a:r>
            <a:r>
              <a:rPr lang="en-US" dirty="0" smtClean="0"/>
              <a:t>Criteria 2022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DB5645E-6FB3-4C4E-9B16-60A566F0B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6697" y="9599540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bowlo gerringo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984" y="4669654"/>
            <a:ext cx="7373619" cy="157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19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If </a:t>
            </a:r>
            <a:r>
              <a:rPr lang="en-AU" smtClean="0"/>
              <a:t>you are successful</a:t>
            </a:r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Consider holding your presentation or end of season get together at the club</a:t>
            </a:r>
          </a:p>
          <a:p>
            <a:r>
              <a:rPr lang="en-AU" dirty="0" smtClean="0"/>
              <a:t>Positively support the club in communications to members and affiliates </a:t>
            </a:r>
          </a:p>
          <a:p>
            <a:r>
              <a:rPr lang="en-AU" dirty="0" smtClean="0"/>
              <a:t>Support club events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966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37427F-9956-F443-B28E-CEF2C5991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C2B43A0-B534-9849-9293-8C0B40CFC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not </a:t>
            </a:r>
            <a:r>
              <a:rPr lang="en-US" dirty="0"/>
              <a:t>for profit clubs earning &gt;$1M must disperse a % of poker machine income </a:t>
            </a:r>
            <a:r>
              <a:rPr lang="en-US" dirty="0" smtClean="0"/>
              <a:t>in the form of grants to the community</a:t>
            </a:r>
            <a:endParaRPr lang="en-US" dirty="0"/>
          </a:p>
          <a:p>
            <a:r>
              <a:rPr lang="en-US" dirty="0" smtClean="0"/>
              <a:t>Historically </a:t>
            </a:r>
            <a:r>
              <a:rPr lang="en-US" dirty="0"/>
              <a:t>the Club has been paying grants on estimated income, not actual</a:t>
            </a:r>
          </a:p>
          <a:p>
            <a:r>
              <a:rPr lang="en-US" dirty="0"/>
              <a:t>Grant recipients have in the past not been aware of their </a:t>
            </a:r>
            <a:r>
              <a:rPr lang="en-US" dirty="0" smtClean="0"/>
              <a:t>of the categories and constraints surrounding these grants</a:t>
            </a:r>
            <a:endParaRPr lang="en-US" dirty="0"/>
          </a:p>
          <a:p>
            <a:r>
              <a:rPr lang="en-US" dirty="0"/>
              <a:t>The Club has had limited visibility on how the grants were utilised by recipients</a:t>
            </a:r>
          </a:p>
        </p:txBody>
      </p:sp>
    </p:spTree>
    <p:extLst>
      <p:ext uri="{BB962C8B-B14F-4D97-AF65-F5344CB8AC3E}">
        <p14:creationId xmlns:p14="http://schemas.microsoft.com/office/powerpoint/2010/main" val="37799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Eligibility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be eligible to apply, you must be a not-for-profit organisation and provide the following project and/or services: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ommunity </a:t>
            </a:r>
            <a:r>
              <a:rPr lang="en-US" dirty="0"/>
              <a:t>welfare or social services,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ommunity </a:t>
            </a:r>
            <a:r>
              <a:rPr lang="en-US" dirty="0"/>
              <a:t>development</a:t>
            </a:r>
            <a:r>
              <a:rPr lang="en-US" dirty="0" smtClean="0"/>
              <a:t>,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egistered </a:t>
            </a:r>
            <a:r>
              <a:rPr lang="en-US" dirty="0"/>
              <a:t>sporting club or community group</a:t>
            </a:r>
            <a:r>
              <a:rPr lang="en-US" dirty="0" smtClean="0"/>
              <a:t>.</a:t>
            </a:r>
          </a:p>
          <a:p>
            <a:r>
              <a:rPr lang="en-US" dirty="0"/>
              <a:t>Individuals </a:t>
            </a:r>
            <a:r>
              <a:rPr lang="en-US" dirty="0" smtClean="0"/>
              <a:t>need to</a:t>
            </a:r>
            <a:r>
              <a:rPr lang="en-US" dirty="0" smtClean="0"/>
              <a:t> </a:t>
            </a:r>
            <a:r>
              <a:rPr lang="en-US" dirty="0"/>
              <a:t>apply via one of these entities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5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D07DAE-91FF-1E4D-8254-980D6948D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There are now </a:t>
            </a:r>
            <a:r>
              <a:rPr lang="en-US" sz="2400" dirty="0" smtClean="0"/>
              <a:t>three </a:t>
            </a:r>
            <a:r>
              <a:rPr lang="en-US" sz="2400" dirty="0" smtClean="0"/>
              <a:t>categories in which grants may be applied for.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5541EA-9281-A648-A686-2EBC2E1D0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562445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latin typeface="+mj-lt"/>
              </a:rPr>
              <a:t>Category 1-Community </a:t>
            </a:r>
            <a:r>
              <a:rPr lang="en-US" sz="4800" dirty="0" smtClean="0">
                <a:latin typeface="+mj-lt"/>
              </a:rPr>
              <a:t>Focus </a:t>
            </a:r>
            <a:endParaRPr lang="en-US" sz="4800" dirty="0" smtClean="0">
              <a:latin typeface="+mj-lt"/>
            </a:endParaRPr>
          </a:p>
          <a:p>
            <a:pPr marL="0" indent="0">
              <a:buNone/>
            </a:pPr>
            <a:r>
              <a:rPr lang="en-US" sz="4800" dirty="0" smtClean="0">
                <a:latin typeface="+mj-lt"/>
              </a:rPr>
              <a:t>Category 2-</a:t>
            </a:r>
            <a:r>
              <a:rPr lang="en-US" sz="4800" dirty="0" smtClean="0">
                <a:latin typeface="+mj-lt"/>
              </a:rPr>
              <a:t>Service </a:t>
            </a:r>
            <a:r>
              <a:rPr lang="en-US" sz="4800" dirty="0" smtClean="0">
                <a:latin typeface="+mj-lt"/>
              </a:rPr>
              <a:t>and Education </a:t>
            </a:r>
            <a:r>
              <a:rPr lang="en-US" sz="4800" dirty="0" smtClean="0">
                <a:latin typeface="+mj-lt"/>
              </a:rPr>
              <a:t>Category 3-Sport </a:t>
            </a:r>
            <a:r>
              <a:rPr lang="en-US" sz="4800" dirty="0" smtClean="0">
                <a:latin typeface="+mj-lt"/>
              </a:rPr>
              <a:t>and </a:t>
            </a:r>
            <a:r>
              <a:rPr lang="en-US" sz="4800" dirty="0" smtClean="0">
                <a:latin typeface="+mj-lt"/>
              </a:rPr>
              <a:t>Recreation</a:t>
            </a:r>
            <a:endParaRPr lang="en-US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808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F144AE-6176-FF4B-AE6E-AC6082557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Focus </a:t>
            </a:r>
            <a:r>
              <a:rPr lang="en-US" dirty="0" smtClean="0"/>
              <a:t>Grants (Category 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E81372D-B0FC-F743-A6EE-9F566C8F0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Examples of grants under this new category might include:</a:t>
            </a:r>
          </a:p>
          <a:p>
            <a:pPr lvl="1"/>
            <a:r>
              <a:rPr lang="en-US" dirty="0"/>
              <a:t>Aged care projects and assistance</a:t>
            </a:r>
          </a:p>
          <a:p>
            <a:pPr lvl="1"/>
            <a:r>
              <a:rPr lang="en-US" dirty="0"/>
              <a:t>Mental health initiatives</a:t>
            </a:r>
          </a:p>
          <a:p>
            <a:pPr lvl="1"/>
            <a:r>
              <a:rPr lang="en-US" dirty="0"/>
              <a:t>Facility, asset purchases or upgrades </a:t>
            </a:r>
            <a:r>
              <a:rPr lang="en-US" dirty="0" smtClean="0"/>
              <a:t>e.g. </a:t>
            </a:r>
            <a:r>
              <a:rPr lang="en-US" dirty="0"/>
              <a:t>Clubs banding together to procure a significant shared asset such as a ride on </a:t>
            </a:r>
            <a:r>
              <a:rPr lang="en-US" dirty="0" smtClean="0"/>
              <a:t>mower</a:t>
            </a:r>
          </a:p>
          <a:p>
            <a:pPr lvl="1"/>
            <a:r>
              <a:rPr lang="en-US" dirty="0" smtClean="0"/>
              <a:t>Agricultural projects – community garden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87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BAD879-6145-704C-9B2F-EE5E88B84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and Education </a:t>
            </a:r>
            <a:r>
              <a:rPr lang="en-US" dirty="0" smtClean="0"/>
              <a:t>Grants (Category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4D06100-37BB-814A-9CCE-A89B2F9DA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Funds are awarded to:</a:t>
            </a:r>
          </a:p>
          <a:p>
            <a:pPr lvl="1"/>
            <a:r>
              <a:rPr lang="en-US" dirty="0"/>
              <a:t>Community </a:t>
            </a:r>
            <a:r>
              <a:rPr lang="en-US" dirty="0" smtClean="0"/>
              <a:t>welfare organisations/projects</a:t>
            </a:r>
            <a:endParaRPr lang="en-US" dirty="0"/>
          </a:p>
          <a:p>
            <a:pPr lvl="1"/>
            <a:r>
              <a:rPr lang="en-US" dirty="0" smtClean="0"/>
              <a:t>Service Clubs</a:t>
            </a:r>
            <a:endParaRPr lang="en-US" dirty="0"/>
          </a:p>
          <a:p>
            <a:pPr lvl="1"/>
            <a:r>
              <a:rPr lang="en-US" dirty="0" smtClean="0"/>
              <a:t>Education groups</a:t>
            </a:r>
            <a:endParaRPr lang="en-US" dirty="0"/>
          </a:p>
          <a:p>
            <a:pPr lvl="1"/>
            <a:r>
              <a:rPr lang="en-US" dirty="0"/>
              <a:t>Social </a:t>
            </a:r>
            <a:r>
              <a:rPr lang="en-US" dirty="0" smtClean="0"/>
              <a:t>Services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A4DC7E-CD57-6741-8C18-9CA074D1F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Sport and Recreation Grants (Category </a:t>
            </a:r>
            <a:r>
              <a:rPr lang="en-US" dirty="0" smtClean="0"/>
              <a:t>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4E5C2B-7223-6345-AA90-EA41036C9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 Examples of grants under this category might include:</a:t>
            </a:r>
          </a:p>
          <a:p>
            <a:pPr lvl="1"/>
            <a:r>
              <a:rPr lang="en-US" dirty="0"/>
              <a:t>Sporting equipment</a:t>
            </a:r>
          </a:p>
          <a:p>
            <a:pPr lvl="1"/>
            <a:r>
              <a:rPr lang="en-US" dirty="0"/>
              <a:t>Club facilities</a:t>
            </a:r>
          </a:p>
          <a:p>
            <a:pPr lvl="1"/>
            <a:r>
              <a:rPr lang="en-US" dirty="0"/>
              <a:t>Game </a:t>
            </a:r>
            <a:r>
              <a:rPr lang="en-US" dirty="0" smtClean="0"/>
              <a:t>transport</a:t>
            </a:r>
          </a:p>
          <a:p>
            <a:pPr lvl="1"/>
            <a:r>
              <a:rPr lang="en-US" dirty="0" smtClean="0"/>
              <a:t>Registration relief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sz="1800" dirty="0" smtClean="0">
                <a:latin typeface="+mj-lt"/>
              </a:rPr>
              <a:t>NB</a:t>
            </a:r>
            <a:r>
              <a:rPr lang="en-US" sz="1800" dirty="0">
                <a:latin typeface="+mj-lt"/>
              </a:rPr>
              <a:t>: By law registered charities are not permitted to apply under this category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3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378800-16AB-ED42-955E-7D5190100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CACC016-5459-B84E-B6BC-08BDC63E5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Applications will be on-line via the Club web page </a:t>
            </a:r>
            <a:r>
              <a:rPr lang="en-US" dirty="0" err="1"/>
              <a:t>gerringongbowlo.com.au</a:t>
            </a:r>
            <a:endParaRPr lang="en-US" dirty="0"/>
          </a:p>
          <a:p>
            <a:r>
              <a:rPr lang="en-US" dirty="0"/>
              <a:t>A short presentation to the Board (or sub-Committee) may also be required to support the application</a:t>
            </a:r>
          </a:p>
          <a:p>
            <a:r>
              <a:rPr lang="en-US" dirty="0"/>
              <a:t>Applications can be made against multiple categories by clubs / organisations</a:t>
            </a:r>
          </a:p>
          <a:p>
            <a:r>
              <a:rPr lang="en-US" dirty="0"/>
              <a:t>Applicants can join together, for example to procure equipment that will benefit multiple clubs</a:t>
            </a:r>
          </a:p>
        </p:txBody>
      </p:sp>
    </p:spTree>
    <p:extLst>
      <p:ext uri="{BB962C8B-B14F-4D97-AF65-F5344CB8AC3E}">
        <p14:creationId xmlns:p14="http://schemas.microsoft.com/office/powerpoint/2010/main" val="357358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2C26DF-C184-804F-A82C-81B6EC892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7036D0-658B-6443-B72A-67CEBBDB6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Grant Applications Open</a:t>
            </a:r>
          </a:p>
          <a:p>
            <a:pPr lvl="1"/>
            <a:r>
              <a:rPr lang="en-US" dirty="0" smtClean="0"/>
              <a:t>30 </a:t>
            </a:r>
            <a:r>
              <a:rPr lang="en-US" dirty="0"/>
              <a:t>May 2022</a:t>
            </a:r>
          </a:p>
          <a:p>
            <a:pPr lvl="1"/>
            <a:endParaRPr lang="en-US" dirty="0"/>
          </a:p>
          <a:p>
            <a:r>
              <a:rPr lang="en-US" dirty="0"/>
              <a:t>Grant Applications Close</a:t>
            </a:r>
          </a:p>
          <a:p>
            <a:pPr lvl="1"/>
            <a:r>
              <a:rPr lang="en-US" dirty="0" smtClean="0"/>
              <a:t>22 </a:t>
            </a:r>
            <a:r>
              <a:rPr lang="en-US" dirty="0"/>
              <a:t>August 2022</a:t>
            </a:r>
          </a:p>
          <a:p>
            <a:pPr lvl="1"/>
            <a:endParaRPr lang="en-US" dirty="0"/>
          </a:p>
          <a:p>
            <a:r>
              <a:rPr lang="en-US" dirty="0"/>
              <a:t>Grants Distributed</a:t>
            </a:r>
          </a:p>
          <a:p>
            <a:pPr lvl="1"/>
            <a:r>
              <a:rPr lang="en-US" dirty="0" smtClean="0"/>
              <a:t>End September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57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301</TotalTime>
  <Words>365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Berlin</vt:lpstr>
      <vt:lpstr>Gerringong Bowling &amp; Recreation Club Grant Funding Criteria 2022</vt:lpstr>
      <vt:lpstr>Background</vt:lpstr>
      <vt:lpstr>Eligibility</vt:lpstr>
      <vt:lpstr>There are now three categories in which grants may be applied for.</vt:lpstr>
      <vt:lpstr>Community Focus Grants (Category 1)</vt:lpstr>
      <vt:lpstr>Service and Education Grants (Category 2)</vt:lpstr>
      <vt:lpstr>Sport and Recreation Grants (Category 3)</vt:lpstr>
      <vt:lpstr>Application Process</vt:lpstr>
      <vt:lpstr>Timings</vt:lpstr>
      <vt:lpstr>If you are successful…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Revised Gerringong Bowling &amp; Recreation Club Grant Funding Criteria</dc:title>
  <dc:creator>Kay Weir</dc:creator>
  <cp:lastModifiedBy>Michelle Smith</cp:lastModifiedBy>
  <cp:revision>14</cp:revision>
  <cp:lastPrinted>2022-04-07T23:36:23Z</cp:lastPrinted>
  <dcterms:created xsi:type="dcterms:W3CDTF">2022-01-05T03:49:05Z</dcterms:created>
  <dcterms:modified xsi:type="dcterms:W3CDTF">2022-04-22T06:33:35Z</dcterms:modified>
</cp:coreProperties>
</file>