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handoutMasterIdLst>
    <p:handoutMasterId r:id="rId12"/>
  </p:handoutMasterIdLst>
  <p:sldIdLst>
    <p:sldId id="256" r:id="rId2"/>
    <p:sldId id="257" r:id="rId3"/>
    <p:sldId id="265" r:id="rId4"/>
    <p:sldId id="263" r:id="rId5"/>
    <p:sldId id="269" r:id="rId6"/>
    <p:sldId id="259" r:id="rId7"/>
    <p:sldId id="270" r:id="rId8"/>
    <p:sldId id="261" r:id="rId9"/>
    <p:sldId id="262" r:id="rId10"/>
    <p:sldId id="267" r:id="rId11"/>
  </p:sldIdLst>
  <p:sldSz cx="12192000" cy="6858000"/>
  <p:notesSz cx="6858000" cy="9525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06" d="100"/>
          <a:sy n="106" d="100"/>
        </p:scale>
        <p:origin x="132"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77904"/>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77904"/>
          </a:xfrm>
          <a:prstGeom prst="rect">
            <a:avLst/>
          </a:prstGeom>
        </p:spPr>
        <p:txBody>
          <a:bodyPr vert="horz" lIns="91440" tIns="45720" rIns="91440" bIns="45720" rtlCol="0"/>
          <a:lstStyle>
            <a:lvl1pPr algn="r">
              <a:defRPr sz="1200"/>
            </a:lvl1pPr>
          </a:lstStyle>
          <a:p>
            <a:fld id="{AD6A1F4F-624A-4C3B-A471-E81490845BBA}" type="datetimeFigureOut">
              <a:rPr lang="en-AU" smtClean="0"/>
              <a:t>20/03/2023</a:t>
            </a:fld>
            <a:endParaRPr lang="en-AU"/>
          </a:p>
        </p:txBody>
      </p:sp>
      <p:sp>
        <p:nvSpPr>
          <p:cNvPr id="4" name="Footer Placeholder 3"/>
          <p:cNvSpPr>
            <a:spLocks noGrp="1"/>
          </p:cNvSpPr>
          <p:nvPr>
            <p:ph type="ftr" sz="quarter" idx="2"/>
          </p:nvPr>
        </p:nvSpPr>
        <p:spPr>
          <a:xfrm>
            <a:off x="0" y="9047097"/>
            <a:ext cx="2971800" cy="477903"/>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9047097"/>
            <a:ext cx="2971800" cy="477903"/>
          </a:xfrm>
          <a:prstGeom prst="rect">
            <a:avLst/>
          </a:prstGeom>
        </p:spPr>
        <p:txBody>
          <a:bodyPr vert="horz" lIns="91440" tIns="45720" rIns="91440" bIns="45720" rtlCol="0" anchor="b"/>
          <a:lstStyle>
            <a:lvl1pPr algn="r">
              <a:defRPr sz="1200"/>
            </a:lvl1pPr>
          </a:lstStyle>
          <a:p>
            <a:fld id="{2EF2A489-2035-4076-AD4C-A1C178FC037C}" type="slidenum">
              <a:rPr lang="en-AU" smtClean="0"/>
              <a:t>‹#›</a:t>
            </a:fld>
            <a:endParaRPr lang="en-AU"/>
          </a:p>
        </p:txBody>
      </p:sp>
    </p:spTree>
    <p:extLst>
      <p:ext uri="{BB962C8B-B14F-4D97-AF65-F5344CB8AC3E}">
        <p14:creationId xmlns:p14="http://schemas.microsoft.com/office/powerpoint/2010/main" val="29834910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D32CC14-E5DC-D34A-BB5C-15F78106F1B7}" type="datetimeFigureOut">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41D86A8C-7F4C-1646-B98E-B93437EDD28B}" type="slidenum">
              <a:rPr lang="en-US" smtClean="0"/>
              <a:t>‹#›</a:t>
            </a:fld>
            <a:endParaRPr lang="en-US"/>
          </a:p>
        </p:txBody>
      </p:sp>
    </p:spTree>
    <p:extLst>
      <p:ext uri="{BB962C8B-B14F-4D97-AF65-F5344CB8AC3E}">
        <p14:creationId xmlns:p14="http://schemas.microsoft.com/office/powerpoint/2010/main" val="1208580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32CC14-E5DC-D34A-BB5C-15F78106F1B7}" type="datetimeFigureOut">
              <a:rPr lang="en-US" smtClean="0"/>
              <a:t>3/20/2023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41D86A8C-7F4C-1646-B98E-B93437EDD28B}" type="slidenum">
              <a:rPr lang="en-US" smtClean="0"/>
              <a:t>‹#›</a:t>
            </a:fld>
            <a:endParaRPr lang="en-US"/>
          </a:p>
        </p:txBody>
      </p:sp>
    </p:spTree>
    <p:extLst>
      <p:ext uri="{BB962C8B-B14F-4D97-AF65-F5344CB8AC3E}">
        <p14:creationId xmlns:p14="http://schemas.microsoft.com/office/powerpoint/2010/main" val="4052140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32CC14-E5DC-D34A-BB5C-15F78106F1B7}" type="datetimeFigureOut">
              <a:rPr lang="en-US" smtClean="0"/>
              <a:t>3/20/2023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41D86A8C-7F4C-1646-B98E-B93437EDD28B}" type="slidenum">
              <a:rPr lang="en-US" smtClean="0"/>
              <a:t>‹#›</a:t>
            </a:fld>
            <a:endParaRPr lang="en-US"/>
          </a:p>
        </p:txBody>
      </p:sp>
    </p:spTree>
    <p:extLst>
      <p:ext uri="{BB962C8B-B14F-4D97-AF65-F5344CB8AC3E}">
        <p14:creationId xmlns:p14="http://schemas.microsoft.com/office/powerpoint/2010/main" val="1990290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32CC14-E5DC-D34A-BB5C-15F78106F1B7}" type="datetimeFigureOut">
              <a:rPr lang="en-US" smtClean="0"/>
              <a:t>3/20/2023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41D86A8C-7F4C-1646-B98E-B93437EDD28B}"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6574912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32CC14-E5DC-D34A-BB5C-15F78106F1B7}" type="datetimeFigureOut">
              <a:rPr lang="en-US" smtClean="0"/>
              <a:t>3/20/2023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41D86A8C-7F4C-1646-B98E-B93437EDD28B}" type="slidenum">
              <a:rPr lang="en-US" smtClean="0"/>
              <a:t>‹#›</a:t>
            </a:fld>
            <a:endParaRPr lang="en-US"/>
          </a:p>
        </p:txBody>
      </p:sp>
    </p:spTree>
    <p:extLst>
      <p:ext uri="{BB962C8B-B14F-4D97-AF65-F5344CB8AC3E}">
        <p14:creationId xmlns:p14="http://schemas.microsoft.com/office/powerpoint/2010/main" val="4120601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D32CC14-E5DC-D34A-BB5C-15F78106F1B7}" type="datetimeFigureOut">
              <a:rPr lang="en-US" smtClean="0"/>
              <a:t>3/20/2023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D86A8C-7F4C-1646-B98E-B93437EDD28B}" type="slidenum">
              <a:rPr lang="en-US" smtClean="0"/>
              <a:t>‹#›</a:t>
            </a:fld>
            <a:endParaRPr lang="en-US"/>
          </a:p>
        </p:txBody>
      </p:sp>
    </p:spTree>
    <p:extLst>
      <p:ext uri="{BB962C8B-B14F-4D97-AF65-F5344CB8AC3E}">
        <p14:creationId xmlns:p14="http://schemas.microsoft.com/office/powerpoint/2010/main" val="689088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D32CC14-E5DC-D34A-BB5C-15F78106F1B7}" type="datetimeFigureOut">
              <a:rPr lang="en-US" smtClean="0"/>
              <a:t>3/20/2023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D86A8C-7F4C-1646-B98E-B93437EDD28B}" type="slidenum">
              <a:rPr lang="en-US" smtClean="0"/>
              <a:t>‹#›</a:t>
            </a:fld>
            <a:endParaRPr lang="en-US"/>
          </a:p>
        </p:txBody>
      </p:sp>
    </p:spTree>
    <p:extLst>
      <p:ext uri="{BB962C8B-B14F-4D97-AF65-F5344CB8AC3E}">
        <p14:creationId xmlns:p14="http://schemas.microsoft.com/office/powerpoint/2010/main" val="41300056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32CC14-E5DC-D34A-BB5C-15F78106F1B7}" type="datetimeFigureOut">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86A8C-7F4C-1646-B98E-B93437EDD28B}" type="slidenum">
              <a:rPr lang="en-US" smtClean="0"/>
              <a:t>‹#›</a:t>
            </a:fld>
            <a:endParaRPr lang="en-US"/>
          </a:p>
        </p:txBody>
      </p:sp>
    </p:spTree>
    <p:extLst>
      <p:ext uri="{BB962C8B-B14F-4D97-AF65-F5344CB8AC3E}">
        <p14:creationId xmlns:p14="http://schemas.microsoft.com/office/powerpoint/2010/main" val="18398075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D32CC14-E5DC-D34A-BB5C-15F78106F1B7}" type="datetimeFigureOut">
              <a:rPr lang="en-US" smtClean="0"/>
              <a:t>3/20/2023</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41D86A8C-7F4C-1646-B98E-B93437EDD28B}" type="slidenum">
              <a:rPr lang="en-US" smtClean="0"/>
              <a:t>‹#›</a:t>
            </a:fld>
            <a:endParaRPr lang="en-US"/>
          </a:p>
        </p:txBody>
      </p:sp>
    </p:spTree>
    <p:extLst>
      <p:ext uri="{BB962C8B-B14F-4D97-AF65-F5344CB8AC3E}">
        <p14:creationId xmlns:p14="http://schemas.microsoft.com/office/powerpoint/2010/main" val="1446182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32CC14-E5DC-D34A-BB5C-15F78106F1B7}" type="datetimeFigureOut">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86A8C-7F4C-1646-B98E-B93437EDD28B}" type="slidenum">
              <a:rPr lang="en-US" smtClean="0"/>
              <a:t>‹#›</a:t>
            </a:fld>
            <a:endParaRPr lang="en-US"/>
          </a:p>
        </p:txBody>
      </p:sp>
    </p:spTree>
    <p:extLst>
      <p:ext uri="{BB962C8B-B14F-4D97-AF65-F5344CB8AC3E}">
        <p14:creationId xmlns:p14="http://schemas.microsoft.com/office/powerpoint/2010/main" val="1570592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32CC14-E5DC-D34A-BB5C-15F78106F1B7}" type="datetimeFigureOut">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41D86A8C-7F4C-1646-B98E-B93437EDD28B}" type="slidenum">
              <a:rPr lang="en-US" smtClean="0"/>
              <a:t>‹#›</a:t>
            </a:fld>
            <a:endParaRPr lang="en-US"/>
          </a:p>
        </p:txBody>
      </p:sp>
    </p:spTree>
    <p:extLst>
      <p:ext uri="{BB962C8B-B14F-4D97-AF65-F5344CB8AC3E}">
        <p14:creationId xmlns:p14="http://schemas.microsoft.com/office/powerpoint/2010/main" val="157573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32CC14-E5DC-D34A-BB5C-15F78106F1B7}" type="datetimeFigureOut">
              <a:rPr lang="en-US" smtClean="0"/>
              <a:t>3/20/2023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86A8C-7F4C-1646-B98E-B93437EDD28B}" type="slidenum">
              <a:rPr lang="en-US" smtClean="0"/>
              <a:t>‹#›</a:t>
            </a:fld>
            <a:endParaRPr lang="en-US"/>
          </a:p>
        </p:txBody>
      </p:sp>
    </p:spTree>
    <p:extLst>
      <p:ext uri="{BB962C8B-B14F-4D97-AF65-F5344CB8AC3E}">
        <p14:creationId xmlns:p14="http://schemas.microsoft.com/office/powerpoint/2010/main" val="2907595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32CC14-E5DC-D34A-BB5C-15F78106F1B7}" type="datetimeFigureOut">
              <a:rPr lang="en-US" smtClean="0"/>
              <a:t>3/20/2023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D86A8C-7F4C-1646-B98E-B93437EDD28B}" type="slidenum">
              <a:rPr lang="en-US" smtClean="0"/>
              <a:t>‹#›</a:t>
            </a:fld>
            <a:endParaRPr lang="en-US"/>
          </a:p>
        </p:txBody>
      </p:sp>
    </p:spTree>
    <p:extLst>
      <p:ext uri="{BB962C8B-B14F-4D97-AF65-F5344CB8AC3E}">
        <p14:creationId xmlns:p14="http://schemas.microsoft.com/office/powerpoint/2010/main" val="1674954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D32CC14-E5DC-D34A-BB5C-15F78106F1B7}" type="datetimeFigureOut">
              <a:rPr lang="en-US" smtClean="0"/>
              <a:t>3/20/2023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D86A8C-7F4C-1646-B98E-B93437EDD28B}" type="slidenum">
              <a:rPr lang="en-US" smtClean="0"/>
              <a:t>‹#›</a:t>
            </a:fld>
            <a:endParaRPr lang="en-US"/>
          </a:p>
        </p:txBody>
      </p:sp>
    </p:spTree>
    <p:extLst>
      <p:ext uri="{BB962C8B-B14F-4D97-AF65-F5344CB8AC3E}">
        <p14:creationId xmlns:p14="http://schemas.microsoft.com/office/powerpoint/2010/main" val="2951527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BD32CC14-E5DC-D34A-BB5C-15F78106F1B7}" type="datetimeFigureOut">
              <a:rPr lang="en-US" smtClean="0"/>
              <a:t>3/20/2023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D86A8C-7F4C-1646-B98E-B93437EDD28B}" type="slidenum">
              <a:rPr lang="en-US" smtClean="0"/>
              <a:t>‹#›</a:t>
            </a:fld>
            <a:endParaRPr lang="en-US"/>
          </a:p>
        </p:txBody>
      </p:sp>
    </p:spTree>
    <p:extLst>
      <p:ext uri="{BB962C8B-B14F-4D97-AF65-F5344CB8AC3E}">
        <p14:creationId xmlns:p14="http://schemas.microsoft.com/office/powerpoint/2010/main" val="1269187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32CC14-E5DC-D34A-BB5C-15F78106F1B7}" type="datetimeFigureOut">
              <a:rPr lang="en-US" smtClean="0"/>
              <a:t>3/20/2023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86A8C-7F4C-1646-B98E-B93437EDD28B}" type="slidenum">
              <a:rPr lang="en-US" smtClean="0"/>
              <a:t>‹#›</a:t>
            </a:fld>
            <a:endParaRPr lang="en-US"/>
          </a:p>
        </p:txBody>
      </p:sp>
    </p:spTree>
    <p:extLst>
      <p:ext uri="{BB962C8B-B14F-4D97-AF65-F5344CB8AC3E}">
        <p14:creationId xmlns:p14="http://schemas.microsoft.com/office/powerpoint/2010/main" val="3171656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32CC14-E5DC-D34A-BB5C-15F78106F1B7}" type="datetimeFigureOut">
              <a:rPr lang="en-US" smtClean="0"/>
              <a:t>3/20/2023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86A8C-7F4C-1646-B98E-B93437EDD28B}" type="slidenum">
              <a:rPr lang="en-US" smtClean="0"/>
              <a:t>‹#›</a:t>
            </a:fld>
            <a:endParaRPr lang="en-US"/>
          </a:p>
        </p:txBody>
      </p:sp>
    </p:spTree>
    <p:extLst>
      <p:ext uri="{BB962C8B-B14F-4D97-AF65-F5344CB8AC3E}">
        <p14:creationId xmlns:p14="http://schemas.microsoft.com/office/powerpoint/2010/main" val="1094635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D32CC14-E5DC-D34A-BB5C-15F78106F1B7}" type="datetimeFigureOut">
              <a:rPr lang="en-US" smtClean="0"/>
              <a:t>3/20/2023</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41D86A8C-7F4C-1646-B98E-B93437EDD28B}" type="slidenum">
              <a:rPr lang="en-US" smtClean="0"/>
              <a:t>‹#›</a:t>
            </a:fld>
            <a:endParaRPr lang="en-US"/>
          </a:p>
        </p:txBody>
      </p:sp>
    </p:spTree>
    <p:extLst>
      <p:ext uri="{BB962C8B-B14F-4D97-AF65-F5344CB8AC3E}">
        <p14:creationId xmlns:p14="http://schemas.microsoft.com/office/powerpoint/2010/main" val="286572862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EFC95C-F6BB-8D47-888C-E46B3C6607C0}"/>
              </a:ext>
            </a:extLst>
          </p:cNvPr>
          <p:cNvSpPr>
            <a:spLocks noGrp="1"/>
          </p:cNvSpPr>
          <p:nvPr>
            <p:ph type="ctrTitle"/>
          </p:nvPr>
        </p:nvSpPr>
        <p:spPr/>
        <p:txBody>
          <a:bodyPr>
            <a:normAutofit fontScale="90000"/>
          </a:bodyPr>
          <a:lstStyle/>
          <a:p>
            <a:r>
              <a:rPr lang="en-US" dirty="0" smtClean="0"/>
              <a:t>Gerringong </a:t>
            </a:r>
            <a:r>
              <a:rPr lang="en-US" dirty="0"/>
              <a:t>Bowling &amp; Recreation Club</a:t>
            </a:r>
            <a:br>
              <a:rPr lang="en-US" dirty="0"/>
            </a:br>
            <a:r>
              <a:rPr lang="en-US" dirty="0"/>
              <a:t>Grant Funding </a:t>
            </a:r>
            <a:r>
              <a:rPr lang="en-US" dirty="0" smtClean="0"/>
              <a:t>Criteria 2023</a:t>
            </a:r>
            <a:endParaRPr lang="en-US" dirty="0"/>
          </a:p>
        </p:txBody>
      </p:sp>
      <p:sp>
        <p:nvSpPr>
          <p:cNvPr id="3" name="Subtitle 2">
            <a:extLst>
              <a:ext uri="{FF2B5EF4-FFF2-40B4-BE49-F238E27FC236}">
                <a16:creationId xmlns:a16="http://schemas.microsoft.com/office/drawing/2014/main" xmlns="" id="{4DB5645E-6FB3-4C4E-9B16-60A566F0B171}"/>
              </a:ext>
            </a:extLst>
          </p:cNvPr>
          <p:cNvSpPr>
            <a:spLocks noGrp="1"/>
          </p:cNvSpPr>
          <p:nvPr>
            <p:ph type="subTitle" idx="1"/>
          </p:nvPr>
        </p:nvSpPr>
        <p:spPr>
          <a:xfrm>
            <a:off x="5686697" y="9599540"/>
            <a:ext cx="9144000" cy="1655762"/>
          </a:xfrm>
        </p:spPr>
        <p:txBody>
          <a:bodyPr/>
          <a:lstStyle/>
          <a:p>
            <a:endParaRPr lang="en-US" dirty="0"/>
          </a:p>
        </p:txBody>
      </p:sp>
      <p:pic>
        <p:nvPicPr>
          <p:cNvPr id="1026" name="Picture 2" descr="Image result for bowlo gerringo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3984" y="4669654"/>
            <a:ext cx="7373619" cy="1578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71984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If </a:t>
            </a:r>
            <a:r>
              <a:rPr lang="en-AU" smtClean="0"/>
              <a:t>you are successful</a:t>
            </a:r>
            <a:r>
              <a:rPr lang="en-AU" dirty="0" smtClean="0"/>
              <a:t>…</a:t>
            </a:r>
            <a:endParaRPr lang="en-AU" dirty="0"/>
          </a:p>
        </p:txBody>
      </p:sp>
      <p:sp>
        <p:nvSpPr>
          <p:cNvPr id="3" name="Content Placeholder 2"/>
          <p:cNvSpPr>
            <a:spLocks noGrp="1"/>
          </p:cNvSpPr>
          <p:nvPr>
            <p:ph idx="1"/>
          </p:nvPr>
        </p:nvSpPr>
        <p:spPr/>
        <p:txBody>
          <a:bodyPr/>
          <a:lstStyle/>
          <a:p>
            <a:r>
              <a:rPr lang="en-AU" dirty="0" smtClean="0"/>
              <a:t>Consider holding your presentation or end of season get together at the club</a:t>
            </a:r>
          </a:p>
          <a:p>
            <a:r>
              <a:rPr lang="en-AU" dirty="0" smtClean="0"/>
              <a:t>Positively support the club in communications to members and affiliates </a:t>
            </a:r>
          </a:p>
          <a:p>
            <a:r>
              <a:rPr lang="en-AU" dirty="0" smtClean="0"/>
              <a:t>Support club events</a:t>
            </a:r>
            <a:endParaRPr lang="en-AU" dirty="0"/>
          </a:p>
        </p:txBody>
      </p:sp>
    </p:spTree>
    <p:extLst>
      <p:ext uri="{BB962C8B-B14F-4D97-AF65-F5344CB8AC3E}">
        <p14:creationId xmlns:p14="http://schemas.microsoft.com/office/powerpoint/2010/main" val="27996626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37427F-9956-F443-B28E-CEF2C59916D8}"/>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xmlns="" id="{6C2B43A0-B534-9849-9293-8C0B40CFC70B}"/>
              </a:ext>
            </a:extLst>
          </p:cNvPr>
          <p:cNvSpPr>
            <a:spLocks noGrp="1"/>
          </p:cNvSpPr>
          <p:nvPr>
            <p:ph idx="1"/>
          </p:nvPr>
        </p:nvSpPr>
        <p:spPr/>
        <p:txBody>
          <a:bodyPr>
            <a:normAutofit/>
          </a:bodyPr>
          <a:lstStyle/>
          <a:p>
            <a:r>
              <a:rPr lang="en-US" dirty="0" smtClean="0"/>
              <a:t>All not </a:t>
            </a:r>
            <a:r>
              <a:rPr lang="en-US" dirty="0"/>
              <a:t>for profit clubs earning &gt;$1M must disperse a % of poker machine income </a:t>
            </a:r>
            <a:r>
              <a:rPr lang="en-US" dirty="0" smtClean="0"/>
              <a:t>in the form of grants to the community</a:t>
            </a:r>
            <a:endParaRPr lang="en-US" dirty="0"/>
          </a:p>
          <a:p>
            <a:r>
              <a:rPr lang="en-US" dirty="0" smtClean="0"/>
              <a:t>The club is </a:t>
            </a:r>
            <a:r>
              <a:rPr lang="en-US" dirty="0" err="1" smtClean="0"/>
              <a:t>is</a:t>
            </a:r>
            <a:r>
              <a:rPr lang="en-US" dirty="0" smtClean="0"/>
              <a:t> required to align its grant allocation to actual income.</a:t>
            </a:r>
          </a:p>
          <a:p>
            <a:r>
              <a:rPr lang="en-US" dirty="0" smtClean="0"/>
              <a:t>Grant </a:t>
            </a:r>
            <a:r>
              <a:rPr lang="en-US" dirty="0"/>
              <a:t>recipients have in the past not been aware of their </a:t>
            </a:r>
            <a:r>
              <a:rPr lang="en-US" dirty="0" smtClean="0"/>
              <a:t>of the categories and constraints surrounding these grants.</a:t>
            </a:r>
            <a:endParaRPr lang="en-US" dirty="0"/>
          </a:p>
          <a:p>
            <a:r>
              <a:rPr lang="en-US" dirty="0"/>
              <a:t>The Club </a:t>
            </a:r>
            <a:r>
              <a:rPr lang="en-US" dirty="0" smtClean="0"/>
              <a:t>wants to highlight the support it gives to the community in terms of grants allocated and elicit more participation from community groups in the club.</a:t>
            </a:r>
            <a:endParaRPr lang="en-US" dirty="0"/>
          </a:p>
        </p:txBody>
      </p:sp>
    </p:spTree>
    <p:extLst>
      <p:ext uri="{BB962C8B-B14F-4D97-AF65-F5344CB8AC3E}">
        <p14:creationId xmlns:p14="http://schemas.microsoft.com/office/powerpoint/2010/main" val="377994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Eligibility</a:t>
            </a:r>
            <a:endParaRPr lang="en-AU" dirty="0"/>
          </a:p>
        </p:txBody>
      </p:sp>
      <p:sp>
        <p:nvSpPr>
          <p:cNvPr id="3" name="Content Placeholder 2"/>
          <p:cNvSpPr>
            <a:spLocks noGrp="1"/>
          </p:cNvSpPr>
          <p:nvPr>
            <p:ph idx="1"/>
          </p:nvPr>
        </p:nvSpPr>
        <p:spPr/>
        <p:txBody>
          <a:bodyPr/>
          <a:lstStyle/>
          <a:p>
            <a:r>
              <a:rPr lang="en-US" dirty="0"/>
              <a:t>To be eligible to apply, you must be a not-for-profit organisation and provide the following project and/or services:</a:t>
            </a:r>
          </a:p>
          <a:p>
            <a:pPr lvl="1"/>
            <a:r>
              <a:rPr lang="en-US" dirty="0"/>
              <a:t>C</a:t>
            </a:r>
            <a:r>
              <a:rPr lang="en-US" dirty="0" smtClean="0"/>
              <a:t>ommunity </a:t>
            </a:r>
            <a:r>
              <a:rPr lang="en-US" dirty="0"/>
              <a:t>welfare or social services,</a:t>
            </a:r>
          </a:p>
          <a:p>
            <a:pPr lvl="1"/>
            <a:r>
              <a:rPr lang="en-US" dirty="0"/>
              <a:t>C</a:t>
            </a:r>
            <a:r>
              <a:rPr lang="en-US" dirty="0" smtClean="0"/>
              <a:t>ommunity </a:t>
            </a:r>
            <a:r>
              <a:rPr lang="en-US" dirty="0"/>
              <a:t>development</a:t>
            </a:r>
            <a:r>
              <a:rPr lang="en-US" dirty="0" smtClean="0"/>
              <a:t>,</a:t>
            </a:r>
          </a:p>
          <a:p>
            <a:pPr lvl="1"/>
            <a:r>
              <a:rPr lang="en-US" dirty="0"/>
              <a:t>R</a:t>
            </a:r>
            <a:r>
              <a:rPr lang="en-US" dirty="0" smtClean="0"/>
              <a:t>egistered </a:t>
            </a:r>
            <a:r>
              <a:rPr lang="en-US" dirty="0"/>
              <a:t>sporting club or community group</a:t>
            </a:r>
            <a:r>
              <a:rPr lang="en-US" dirty="0" smtClean="0"/>
              <a:t>.</a:t>
            </a:r>
          </a:p>
          <a:p>
            <a:r>
              <a:rPr lang="en-US" dirty="0"/>
              <a:t>Individuals </a:t>
            </a:r>
            <a:r>
              <a:rPr lang="en-US" dirty="0" smtClean="0"/>
              <a:t>need to </a:t>
            </a:r>
            <a:r>
              <a:rPr lang="en-US" dirty="0"/>
              <a:t>apply via one of these entities</a:t>
            </a:r>
          </a:p>
          <a:p>
            <a:endParaRPr lang="en-US" dirty="0"/>
          </a:p>
          <a:p>
            <a:endParaRPr lang="en-US" dirty="0"/>
          </a:p>
        </p:txBody>
      </p:sp>
    </p:spTree>
    <p:extLst>
      <p:ext uri="{BB962C8B-B14F-4D97-AF65-F5344CB8AC3E}">
        <p14:creationId xmlns:p14="http://schemas.microsoft.com/office/powerpoint/2010/main" val="4208354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D07DAE-91FF-1E4D-8254-980D6948DE8F}"/>
              </a:ext>
            </a:extLst>
          </p:cNvPr>
          <p:cNvSpPr>
            <a:spLocks noGrp="1"/>
          </p:cNvSpPr>
          <p:nvPr>
            <p:ph type="title"/>
          </p:nvPr>
        </p:nvSpPr>
        <p:spPr/>
        <p:txBody>
          <a:bodyPr>
            <a:normAutofit/>
          </a:bodyPr>
          <a:lstStyle/>
          <a:p>
            <a:r>
              <a:rPr lang="en-US" sz="2400" dirty="0" smtClean="0"/>
              <a:t>There are now three categories in which grants may be applied for.</a:t>
            </a:r>
            <a:endParaRPr lang="en-US" sz="2400" dirty="0"/>
          </a:p>
        </p:txBody>
      </p:sp>
      <p:sp>
        <p:nvSpPr>
          <p:cNvPr id="3" name="Content Placeholder 2">
            <a:extLst>
              <a:ext uri="{FF2B5EF4-FFF2-40B4-BE49-F238E27FC236}">
                <a16:creationId xmlns:a16="http://schemas.microsoft.com/office/drawing/2014/main" xmlns="" id="{055541EA-9281-A648-A686-2EBC2E1D00F8}"/>
              </a:ext>
            </a:extLst>
          </p:cNvPr>
          <p:cNvSpPr>
            <a:spLocks noGrp="1"/>
          </p:cNvSpPr>
          <p:nvPr>
            <p:ph idx="1"/>
          </p:nvPr>
        </p:nvSpPr>
        <p:spPr>
          <a:xfrm>
            <a:off x="680321" y="2336873"/>
            <a:ext cx="10562445" cy="3599316"/>
          </a:xfrm>
        </p:spPr>
        <p:txBody>
          <a:bodyPr>
            <a:normAutofit/>
          </a:bodyPr>
          <a:lstStyle/>
          <a:p>
            <a:pPr marL="0" indent="0">
              <a:buNone/>
            </a:pPr>
            <a:r>
              <a:rPr lang="en-US" sz="3200" dirty="0" smtClean="0">
                <a:latin typeface="+mj-lt"/>
              </a:rPr>
              <a:t>Category 1-Community Focus </a:t>
            </a:r>
          </a:p>
          <a:p>
            <a:pPr marL="0" indent="0">
              <a:buNone/>
            </a:pPr>
            <a:endParaRPr lang="en-US" sz="3200" dirty="0" smtClean="0">
              <a:latin typeface="+mj-lt"/>
            </a:endParaRPr>
          </a:p>
          <a:p>
            <a:pPr marL="0" indent="0">
              <a:buNone/>
            </a:pPr>
            <a:r>
              <a:rPr lang="en-US" sz="3200" dirty="0" smtClean="0">
                <a:latin typeface="+mj-lt"/>
              </a:rPr>
              <a:t>Category 2-Community Development and Support</a:t>
            </a:r>
          </a:p>
          <a:p>
            <a:pPr marL="0" indent="0">
              <a:buNone/>
            </a:pPr>
            <a:endParaRPr lang="en-US" sz="3200" dirty="0">
              <a:latin typeface="+mj-lt"/>
            </a:endParaRPr>
          </a:p>
          <a:p>
            <a:pPr marL="0" indent="0">
              <a:buNone/>
            </a:pPr>
            <a:r>
              <a:rPr lang="en-US" sz="3200" dirty="0" smtClean="0">
                <a:latin typeface="+mj-lt"/>
              </a:rPr>
              <a:t>Category 3-Infastructure Grants</a:t>
            </a:r>
            <a:endParaRPr lang="en-US" sz="3200" dirty="0">
              <a:latin typeface="+mj-lt"/>
            </a:endParaRPr>
          </a:p>
        </p:txBody>
      </p:sp>
    </p:spTree>
    <p:extLst>
      <p:ext uri="{BB962C8B-B14F-4D97-AF65-F5344CB8AC3E}">
        <p14:creationId xmlns:p14="http://schemas.microsoft.com/office/powerpoint/2010/main" val="3688082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Focus Grants (Category 1)</a:t>
            </a:r>
            <a:endParaRPr lang="en-AU" dirty="0"/>
          </a:p>
        </p:txBody>
      </p:sp>
      <p:sp>
        <p:nvSpPr>
          <p:cNvPr id="3" name="Content Placeholder 2"/>
          <p:cNvSpPr>
            <a:spLocks noGrp="1"/>
          </p:cNvSpPr>
          <p:nvPr>
            <p:ph idx="1"/>
          </p:nvPr>
        </p:nvSpPr>
        <p:spPr/>
        <p:txBody>
          <a:bodyPr/>
          <a:lstStyle/>
          <a:p>
            <a:r>
              <a:rPr lang="en-US" dirty="0" smtClean="0"/>
              <a:t>Organisations Awarded 2022/23 Grants</a:t>
            </a:r>
          </a:p>
          <a:p>
            <a:pPr lvl="1"/>
            <a:r>
              <a:rPr lang="en-US" sz="1600" dirty="0" smtClean="0"/>
              <a:t>Camp Quality 			$2,300</a:t>
            </a:r>
          </a:p>
          <a:p>
            <a:pPr lvl="1"/>
            <a:r>
              <a:rPr lang="en-US" sz="1600" dirty="0" smtClean="0"/>
              <a:t>Rotary 				$1,100</a:t>
            </a:r>
          </a:p>
          <a:p>
            <a:pPr lvl="1"/>
            <a:r>
              <a:rPr lang="en-US" sz="1600" dirty="0" smtClean="0"/>
              <a:t>Men’s Shed 				$500</a:t>
            </a:r>
          </a:p>
          <a:p>
            <a:pPr lvl="1"/>
            <a:r>
              <a:rPr lang="en-US" sz="1600" dirty="0" smtClean="0"/>
              <a:t>National Breast Cancer Awareness	$250</a:t>
            </a:r>
          </a:p>
          <a:p>
            <a:pPr lvl="1"/>
            <a:r>
              <a:rPr lang="en-US" sz="1600" dirty="0" smtClean="0"/>
              <a:t>Gerringong RFS 			$2,569</a:t>
            </a:r>
          </a:p>
          <a:p>
            <a:pPr lvl="1"/>
            <a:r>
              <a:rPr lang="en-US" sz="1600" dirty="0" smtClean="0"/>
              <a:t>Salt Care </a:t>
            </a:r>
            <a:r>
              <a:rPr lang="en-US" sz="1600" dirty="0" err="1" smtClean="0"/>
              <a:t>Nowra</a:t>
            </a:r>
            <a:r>
              <a:rPr lang="en-US" sz="1600" dirty="0" smtClean="0"/>
              <a:t> 			$5,000</a:t>
            </a:r>
          </a:p>
          <a:p>
            <a:pPr lvl="1"/>
            <a:r>
              <a:rPr lang="en-US" sz="1600" dirty="0" smtClean="0"/>
              <a:t>Gerringong </a:t>
            </a:r>
            <a:r>
              <a:rPr lang="en-US" sz="1600" dirty="0"/>
              <a:t>Historical </a:t>
            </a:r>
            <a:r>
              <a:rPr lang="en-US" sz="1600" dirty="0" smtClean="0"/>
              <a:t>Society		$</a:t>
            </a:r>
            <a:r>
              <a:rPr lang="en-US" sz="1600" dirty="0"/>
              <a:t>1,688</a:t>
            </a:r>
          </a:p>
          <a:p>
            <a:pPr marL="457200" lvl="1" indent="0">
              <a:buNone/>
            </a:pPr>
            <a:r>
              <a:rPr lang="en-US" sz="1600" dirty="0" smtClean="0"/>
              <a:t>	</a:t>
            </a:r>
            <a:r>
              <a:rPr lang="en-US" dirty="0" smtClean="0"/>
              <a:t>Total	$13,407</a:t>
            </a:r>
            <a:endParaRPr lang="en-AU" dirty="0"/>
          </a:p>
        </p:txBody>
      </p:sp>
      <p:sp>
        <p:nvSpPr>
          <p:cNvPr id="4" name="Text Placeholder 3"/>
          <p:cNvSpPr>
            <a:spLocks noGrp="1"/>
          </p:cNvSpPr>
          <p:nvPr>
            <p:ph type="body" sz="half" idx="2"/>
          </p:nvPr>
        </p:nvSpPr>
        <p:spPr>
          <a:xfrm>
            <a:off x="165463" y="2336872"/>
            <a:ext cx="4304937" cy="3599317"/>
          </a:xfrm>
        </p:spPr>
        <p:txBody>
          <a:bodyPr/>
          <a:lstStyle/>
          <a:p>
            <a:r>
              <a:rPr lang="en-US" dirty="0"/>
              <a:t>You are considered eligible for Category 1 funding if your project falls under specific community welfare and social services, community development, health services and employment assistance activities, and other projects aimed at improving the living standards of low income and disadvantaged people.</a:t>
            </a:r>
            <a:endParaRPr lang="en-AU" dirty="0"/>
          </a:p>
        </p:txBody>
      </p:sp>
    </p:spTree>
    <p:extLst>
      <p:ext uri="{BB962C8B-B14F-4D97-AF65-F5344CB8AC3E}">
        <p14:creationId xmlns:p14="http://schemas.microsoft.com/office/powerpoint/2010/main" val="1303978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A4DC7E-CD57-6741-8C18-9CA074D1FC5E}"/>
              </a:ext>
            </a:extLst>
          </p:cNvPr>
          <p:cNvSpPr>
            <a:spLocks noGrp="1"/>
          </p:cNvSpPr>
          <p:nvPr>
            <p:ph type="title"/>
          </p:nvPr>
        </p:nvSpPr>
        <p:spPr/>
        <p:txBody>
          <a:bodyPr/>
          <a:lstStyle/>
          <a:p>
            <a:r>
              <a:rPr lang="en-US" dirty="0"/>
              <a:t>Community Development and Support (Category 2)</a:t>
            </a:r>
          </a:p>
        </p:txBody>
      </p:sp>
      <p:sp>
        <p:nvSpPr>
          <p:cNvPr id="3" name="Content Placeholder 2">
            <a:extLst>
              <a:ext uri="{FF2B5EF4-FFF2-40B4-BE49-F238E27FC236}">
                <a16:creationId xmlns:a16="http://schemas.microsoft.com/office/drawing/2014/main" xmlns="" id="{654E5C2B-7223-6345-AA90-EA41036C9848}"/>
              </a:ext>
            </a:extLst>
          </p:cNvPr>
          <p:cNvSpPr>
            <a:spLocks noGrp="1"/>
          </p:cNvSpPr>
          <p:nvPr>
            <p:ph idx="1"/>
          </p:nvPr>
        </p:nvSpPr>
        <p:spPr>
          <a:xfrm>
            <a:off x="4685846" y="2336873"/>
            <a:ext cx="4956095" cy="4235943"/>
          </a:xfrm>
        </p:spPr>
        <p:txBody>
          <a:bodyPr>
            <a:normAutofit/>
          </a:bodyPr>
          <a:lstStyle/>
          <a:p>
            <a:r>
              <a:rPr lang="en-US" dirty="0"/>
              <a:t>Organisations Awarded </a:t>
            </a:r>
            <a:r>
              <a:rPr lang="en-US" dirty="0" smtClean="0"/>
              <a:t>2022/23 </a:t>
            </a:r>
            <a:r>
              <a:rPr lang="en-US" dirty="0"/>
              <a:t>Grants</a:t>
            </a:r>
          </a:p>
          <a:p>
            <a:r>
              <a:rPr lang="en-US" sz="1400" dirty="0" smtClean="0"/>
              <a:t>Women's bowls $750</a:t>
            </a:r>
          </a:p>
          <a:p>
            <a:r>
              <a:rPr lang="en-US" sz="1400" dirty="0" smtClean="0"/>
              <a:t>Breakers Soccer $2,693</a:t>
            </a:r>
          </a:p>
          <a:p>
            <a:r>
              <a:rPr lang="en-US" sz="1400" dirty="0" smtClean="0"/>
              <a:t>Gerringong Netball	$1,500</a:t>
            </a:r>
          </a:p>
          <a:p>
            <a:r>
              <a:rPr lang="en-US" sz="1400" dirty="0" smtClean="0"/>
              <a:t>Gerringong Cricket	$3,000</a:t>
            </a:r>
          </a:p>
          <a:p>
            <a:r>
              <a:rPr lang="en-US" sz="1400" dirty="0" smtClean="0"/>
              <a:t>Werri Beach Board riders  $4,173</a:t>
            </a:r>
          </a:p>
          <a:p>
            <a:r>
              <a:rPr lang="en-US" sz="1400" dirty="0" smtClean="0"/>
              <a:t>Gerringong Bowlo Social Golf $1,142</a:t>
            </a:r>
          </a:p>
          <a:p>
            <a:r>
              <a:rPr lang="en-US" sz="1400" dirty="0"/>
              <a:t>Gerringong Golf Club $1,400</a:t>
            </a:r>
          </a:p>
          <a:p>
            <a:r>
              <a:rPr lang="en-US" sz="1400" dirty="0" smtClean="0"/>
              <a:t>Gerringong Breakers Football $1,570	….$16,228</a:t>
            </a:r>
          </a:p>
          <a:p>
            <a:endParaRPr lang="en-US" sz="1400" dirty="0"/>
          </a:p>
          <a:p>
            <a:r>
              <a:rPr lang="en-US" sz="1400" dirty="0" smtClean="0"/>
              <a:t>(Peter and Lisa $2,579)</a:t>
            </a:r>
          </a:p>
          <a:p>
            <a:endParaRPr lang="en-US" sz="1400" dirty="0" smtClean="0"/>
          </a:p>
          <a:p>
            <a:endParaRPr lang="en-US" sz="1400" dirty="0"/>
          </a:p>
          <a:p>
            <a:pPr marL="457200" lvl="1" indent="0">
              <a:buNone/>
            </a:pPr>
            <a:endParaRPr lang="en-US" dirty="0"/>
          </a:p>
          <a:p>
            <a:endParaRPr lang="en-US" dirty="0"/>
          </a:p>
        </p:txBody>
      </p:sp>
      <p:sp>
        <p:nvSpPr>
          <p:cNvPr id="4" name="Text Placeholder 3"/>
          <p:cNvSpPr>
            <a:spLocks noGrp="1"/>
          </p:cNvSpPr>
          <p:nvPr>
            <p:ph type="body" sz="half" idx="2"/>
          </p:nvPr>
        </p:nvSpPr>
        <p:spPr/>
        <p:txBody>
          <a:bodyPr>
            <a:normAutofit/>
          </a:bodyPr>
          <a:lstStyle/>
          <a:p>
            <a:r>
              <a:rPr lang="en-US" sz="2400" dirty="0"/>
              <a:t>Funding for general community development and support activities, such as junior sport/grassroots sport or veteran welfare activities</a:t>
            </a:r>
            <a:r>
              <a:rPr lang="en-US" sz="2400" dirty="0" smtClean="0"/>
              <a:t>.</a:t>
            </a:r>
          </a:p>
          <a:p>
            <a:r>
              <a:rPr lang="en-US" dirty="0"/>
              <a:t>NB: By law registered charities are not permitted to apply under this category</a:t>
            </a:r>
          </a:p>
          <a:p>
            <a:endParaRPr lang="en-AU" sz="2400" dirty="0"/>
          </a:p>
        </p:txBody>
      </p:sp>
      <p:sp>
        <p:nvSpPr>
          <p:cNvPr id="5" name="Content Placeholder 2">
            <a:extLst>
              <a:ext uri="{FF2B5EF4-FFF2-40B4-BE49-F238E27FC236}">
                <a16:creationId xmlns:a16="http://schemas.microsoft.com/office/drawing/2014/main" xmlns="" id="{654E5C2B-7223-6345-AA90-EA41036C9848}"/>
              </a:ext>
            </a:extLst>
          </p:cNvPr>
          <p:cNvSpPr txBox="1">
            <a:spLocks/>
          </p:cNvSpPr>
          <p:nvPr/>
        </p:nvSpPr>
        <p:spPr>
          <a:xfrm>
            <a:off x="7956487" y="2336872"/>
            <a:ext cx="3154455" cy="35993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en-US" sz="1400" dirty="0" smtClean="0"/>
          </a:p>
          <a:p>
            <a:pPr marL="457200" lvl="1" indent="0">
              <a:buFont typeface="Arial" panose="020B0604020202020204" pitchFamily="34" charset="0"/>
              <a:buNone/>
            </a:pPr>
            <a:endParaRPr lang="en-US" dirty="0" smtClean="0"/>
          </a:p>
        </p:txBody>
      </p:sp>
    </p:spTree>
    <p:extLst>
      <p:ext uri="{BB962C8B-B14F-4D97-AF65-F5344CB8AC3E}">
        <p14:creationId xmlns:p14="http://schemas.microsoft.com/office/powerpoint/2010/main" val="3936034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Infrastructure Grants</a:t>
            </a:r>
            <a:endParaRPr lang="en-AU" dirty="0"/>
          </a:p>
        </p:txBody>
      </p:sp>
      <p:sp>
        <p:nvSpPr>
          <p:cNvPr id="3" name="Content Placeholder 2"/>
          <p:cNvSpPr>
            <a:spLocks noGrp="1"/>
          </p:cNvSpPr>
          <p:nvPr>
            <p:ph idx="1"/>
          </p:nvPr>
        </p:nvSpPr>
        <p:spPr/>
        <p:txBody>
          <a:bodyPr/>
          <a:lstStyle/>
          <a:p>
            <a:r>
              <a:rPr lang="en-US" dirty="0"/>
              <a:t>Organisations Awarded </a:t>
            </a:r>
            <a:r>
              <a:rPr lang="en-US" dirty="0" smtClean="0"/>
              <a:t>2022/23 Grants</a:t>
            </a:r>
          </a:p>
          <a:p>
            <a:pPr lvl="1"/>
            <a:r>
              <a:rPr lang="en-US" sz="1600" dirty="0" smtClean="0"/>
              <a:t>Gerringong All Sports $5,000</a:t>
            </a:r>
            <a:endParaRPr lang="en-US" sz="1600" dirty="0"/>
          </a:p>
          <a:p>
            <a:endParaRPr lang="en-AU" dirty="0"/>
          </a:p>
        </p:txBody>
      </p:sp>
      <p:sp>
        <p:nvSpPr>
          <p:cNvPr id="4" name="Text Placeholder 3"/>
          <p:cNvSpPr>
            <a:spLocks noGrp="1"/>
          </p:cNvSpPr>
          <p:nvPr>
            <p:ph type="body" sz="half" idx="2"/>
          </p:nvPr>
        </p:nvSpPr>
        <p:spPr/>
        <p:txBody>
          <a:bodyPr>
            <a:normAutofit/>
          </a:bodyPr>
          <a:lstStyle/>
          <a:p>
            <a:r>
              <a:rPr lang="en-US" sz="2400" dirty="0"/>
              <a:t>Funding is available to support projects that assist communities with essential infrastructure and disaster readiness.</a:t>
            </a:r>
            <a:endParaRPr lang="en-AU" sz="2400" dirty="0"/>
          </a:p>
        </p:txBody>
      </p:sp>
    </p:spTree>
    <p:extLst>
      <p:ext uri="{BB962C8B-B14F-4D97-AF65-F5344CB8AC3E}">
        <p14:creationId xmlns:p14="http://schemas.microsoft.com/office/powerpoint/2010/main" val="3569958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378800-16AB-ED42-955E-7D5190100B36}"/>
              </a:ext>
            </a:extLst>
          </p:cNvPr>
          <p:cNvSpPr>
            <a:spLocks noGrp="1"/>
          </p:cNvSpPr>
          <p:nvPr>
            <p:ph type="title"/>
          </p:nvPr>
        </p:nvSpPr>
        <p:spPr/>
        <p:txBody>
          <a:bodyPr/>
          <a:lstStyle/>
          <a:p>
            <a:r>
              <a:rPr lang="en-US" dirty="0"/>
              <a:t>Application Process</a:t>
            </a:r>
          </a:p>
        </p:txBody>
      </p:sp>
      <p:sp>
        <p:nvSpPr>
          <p:cNvPr id="3" name="Content Placeholder 2">
            <a:extLst>
              <a:ext uri="{FF2B5EF4-FFF2-40B4-BE49-F238E27FC236}">
                <a16:creationId xmlns:a16="http://schemas.microsoft.com/office/drawing/2014/main" xmlns="" id="{5CACC016-5459-B84E-B6BC-08BDC63E53A1}"/>
              </a:ext>
            </a:extLst>
          </p:cNvPr>
          <p:cNvSpPr>
            <a:spLocks noGrp="1"/>
          </p:cNvSpPr>
          <p:nvPr>
            <p:ph idx="1"/>
          </p:nvPr>
        </p:nvSpPr>
        <p:spPr/>
        <p:txBody>
          <a:bodyPr>
            <a:normAutofit/>
          </a:bodyPr>
          <a:lstStyle/>
          <a:p>
            <a:r>
              <a:rPr lang="en-US" dirty="0"/>
              <a:t>Applications will be on-line via the Club web page </a:t>
            </a:r>
            <a:r>
              <a:rPr lang="en-US" dirty="0" err="1"/>
              <a:t>gerringongbowlo.com.au</a:t>
            </a:r>
            <a:endParaRPr lang="en-US" dirty="0"/>
          </a:p>
          <a:p>
            <a:r>
              <a:rPr lang="en-US" dirty="0"/>
              <a:t>A short presentation to the Board (or sub-Committee) may also be required to support the application</a:t>
            </a:r>
          </a:p>
          <a:p>
            <a:r>
              <a:rPr lang="en-US" dirty="0"/>
              <a:t>Applications can be made against multiple categories by clubs / organisations</a:t>
            </a:r>
          </a:p>
          <a:p>
            <a:r>
              <a:rPr lang="en-US" dirty="0"/>
              <a:t>Applicants can join together, for example to procure equipment that will benefit multiple clubs</a:t>
            </a:r>
          </a:p>
        </p:txBody>
      </p:sp>
    </p:spTree>
    <p:extLst>
      <p:ext uri="{BB962C8B-B14F-4D97-AF65-F5344CB8AC3E}">
        <p14:creationId xmlns:p14="http://schemas.microsoft.com/office/powerpoint/2010/main" val="35735805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2C26DF-C184-804F-A82C-81B6EC8929DB}"/>
              </a:ext>
            </a:extLst>
          </p:cNvPr>
          <p:cNvSpPr>
            <a:spLocks noGrp="1"/>
          </p:cNvSpPr>
          <p:nvPr>
            <p:ph type="title"/>
          </p:nvPr>
        </p:nvSpPr>
        <p:spPr/>
        <p:txBody>
          <a:bodyPr/>
          <a:lstStyle/>
          <a:p>
            <a:r>
              <a:rPr lang="en-US" dirty="0"/>
              <a:t>Timings</a:t>
            </a:r>
          </a:p>
        </p:txBody>
      </p:sp>
      <p:sp>
        <p:nvSpPr>
          <p:cNvPr id="3" name="Content Placeholder 2">
            <a:extLst>
              <a:ext uri="{FF2B5EF4-FFF2-40B4-BE49-F238E27FC236}">
                <a16:creationId xmlns:a16="http://schemas.microsoft.com/office/drawing/2014/main" xmlns="" id="{2C7036D0-658B-6443-B72A-67CEBBDB6566}"/>
              </a:ext>
            </a:extLst>
          </p:cNvPr>
          <p:cNvSpPr>
            <a:spLocks noGrp="1"/>
          </p:cNvSpPr>
          <p:nvPr>
            <p:ph idx="1"/>
          </p:nvPr>
        </p:nvSpPr>
        <p:spPr/>
        <p:txBody>
          <a:bodyPr>
            <a:normAutofit/>
          </a:bodyPr>
          <a:lstStyle/>
          <a:p>
            <a:r>
              <a:rPr lang="en-US" dirty="0"/>
              <a:t>Grant Applications Open</a:t>
            </a:r>
          </a:p>
          <a:p>
            <a:pPr lvl="1"/>
            <a:r>
              <a:rPr lang="en-US" dirty="0" smtClean="0"/>
              <a:t>Monday 29 May</a:t>
            </a:r>
            <a:endParaRPr lang="en-US" dirty="0"/>
          </a:p>
          <a:p>
            <a:pPr lvl="1"/>
            <a:endParaRPr lang="en-US" dirty="0"/>
          </a:p>
          <a:p>
            <a:r>
              <a:rPr lang="en-US" dirty="0"/>
              <a:t>Grant Applications Close</a:t>
            </a:r>
          </a:p>
          <a:p>
            <a:pPr lvl="1"/>
            <a:r>
              <a:rPr lang="en-US" dirty="0" smtClean="0"/>
              <a:t>18 August</a:t>
            </a:r>
            <a:endParaRPr lang="en-US" dirty="0"/>
          </a:p>
          <a:p>
            <a:pPr lvl="1"/>
            <a:endParaRPr lang="en-US" dirty="0"/>
          </a:p>
          <a:p>
            <a:r>
              <a:rPr lang="en-US" dirty="0"/>
              <a:t>Grants Distributed</a:t>
            </a:r>
          </a:p>
          <a:p>
            <a:pPr lvl="1"/>
            <a:r>
              <a:rPr lang="en-US" dirty="0" smtClean="0"/>
              <a:t>Mid September</a:t>
            </a:r>
            <a:endParaRPr lang="en-US" dirty="0"/>
          </a:p>
        </p:txBody>
      </p:sp>
    </p:spTree>
    <p:extLst>
      <p:ext uri="{BB962C8B-B14F-4D97-AF65-F5344CB8AC3E}">
        <p14:creationId xmlns:p14="http://schemas.microsoft.com/office/powerpoint/2010/main" val="1017574328"/>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713</TotalTime>
  <Words>406</Words>
  <Application>Microsoft Office PowerPoint</Application>
  <PresentationFormat>Widescreen</PresentationFormat>
  <Paragraphs>67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Trebuchet MS</vt:lpstr>
      <vt:lpstr>Berlin</vt:lpstr>
      <vt:lpstr>Gerringong Bowling &amp; Recreation Club Grant Funding Criteria 2023</vt:lpstr>
      <vt:lpstr>Background</vt:lpstr>
      <vt:lpstr>Eligibility</vt:lpstr>
      <vt:lpstr>There are now three categories in which grants may be applied for.</vt:lpstr>
      <vt:lpstr>Community Focus Grants (Category 1)</vt:lpstr>
      <vt:lpstr>Community Development and Support (Category 2)</vt:lpstr>
      <vt:lpstr>Infrastructure Grants</vt:lpstr>
      <vt:lpstr>Application Process</vt:lpstr>
      <vt:lpstr>Timings</vt:lpstr>
      <vt:lpstr>If you are successful…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Revised Gerringong Bowling &amp; Recreation Club Grant Funding Criteria</dc:title>
  <dc:creator>Kay Weir</dc:creator>
  <cp:lastModifiedBy>Michelle Smith</cp:lastModifiedBy>
  <cp:revision>24</cp:revision>
  <cp:lastPrinted>2022-04-07T23:36:23Z</cp:lastPrinted>
  <dcterms:created xsi:type="dcterms:W3CDTF">2022-01-05T03:49:05Z</dcterms:created>
  <dcterms:modified xsi:type="dcterms:W3CDTF">2023-03-20T05:43:25Z</dcterms:modified>
</cp:coreProperties>
</file>